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EA32B0-D956-4217-8F11-AC5DF0EC433F}" type="datetimeFigureOut">
              <a:rPr lang="cs-CZ" smtClean="0"/>
              <a:pPr/>
              <a:t>07.09.2022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Jiří Novák¹, Elena Nutterová² </a:t>
            </a:r>
          </a:p>
          <a:p>
            <a:pPr algn="ctr">
              <a:buNone/>
            </a:pP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buNone/>
            </a:pP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¹Centrum klinické imunologie, Nemocnice České Budějovice, </a:t>
            </a:r>
            <a:r>
              <a:rPr lang="cs-CZ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a.s.</a:t>
            </a:r>
          </a:p>
          <a:p>
            <a:pPr algn="ctr">
              <a:buNone/>
            </a:pP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²Oční klinika JL, V Hůrkách 10 Praha 5</a:t>
            </a:r>
          </a:p>
          <a:p>
            <a:pPr algn="ctr">
              <a:buNone/>
            </a:pPr>
            <a:endParaRPr lang="cs-CZ" i="1" dirty="0" smtClean="0"/>
          </a:p>
          <a:p>
            <a:pPr algn="ctr">
              <a:buNone/>
            </a:pPr>
            <a:r>
              <a:rPr lang="cs-CZ" i="1" dirty="0" smtClean="0"/>
              <a:t>XXX</a:t>
            </a:r>
            <a:r>
              <a:rPr lang="cs-CZ" i="1" dirty="0"/>
              <a:t>. </a:t>
            </a:r>
            <a:r>
              <a:rPr lang="cs-CZ" i="1" dirty="0" smtClean="0"/>
              <a:t>výroční sjezd </a:t>
            </a:r>
            <a:r>
              <a:rPr lang="cs-CZ" i="1" dirty="0"/>
              <a:t>České oftalmologické společnosti ČLS </a:t>
            </a:r>
            <a:r>
              <a:rPr lang="cs-CZ" i="1" dirty="0" smtClean="0"/>
              <a:t>JEP </a:t>
            </a:r>
            <a:r>
              <a:rPr lang="cs-CZ" i="1" dirty="0"/>
              <a:t>8. – 10. 9. 2022 v Brně.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cs-CZ" sz="6000" dirty="0" smtClean="0"/>
              <a:t>SICRET syndrom</a:t>
            </a:r>
            <a:endParaRPr lang="cs-CZ" sz="6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hematologie: zvýšená hladina </a:t>
            </a:r>
            <a:r>
              <a:rPr lang="cs-CZ" sz="2800" dirty="0" err="1" smtClean="0"/>
              <a:t>fVIII</a:t>
            </a:r>
            <a:r>
              <a:rPr lang="cs-CZ" sz="2800" dirty="0" smtClean="0"/>
              <a:t> je s nízkým rizikem </a:t>
            </a:r>
            <a:r>
              <a:rPr lang="cs-CZ" sz="2800" dirty="0" err="1" smtClean="0"/>
              <a:t>tromboembolických</a:t>
            </a:r>
            <a:r>
              <a:rPr lang="cs-CZ" sz="2800" dirty="0" smtClean="0"/>
              <a:t> příhod; teoreticky by se mohlo jednat o vrozenou „lehkou“ formu trombotické </a:t>
            </a:r>
            <a:r>
              <a:rPr lang="cs-CZ" sz="2800" dirty="0" err="1" smtClean="0"/>
              <a:t>mikroangiopatie</a:t>
            </a:r>
            <a:r>
              <a:rPr lang="cs-CZ" sz="2800" dirty="0" smtClean="0"/>
              <a:t> (TTP)</a:t>
            </a:r>
          </a:p>
          <a:p>
            <a:endParaRPr lang="cs-CZ" sz="2800" dirty="0" smtClean="0"/>
          </a:p>
          <a:p>
            <a:r>
              <a:rPr lang="cs-CZ" sz="2800" dirty="0"/>
              <a:t>s</a:t>
            </a:r>
            <a:r>
              <a:rPr lang="cs-CZ" sz="2800" dirty="0" smtClean="0"/>
              <a:t>onografické vyšetření tepen:</a:t>
            </a:r>
          </a:p>
          <a:p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vpravo normální kalibr i průběh ACC, ACI, ACE, vertebrální tepna, temporální arterie, nízké hodnoty IMT= 0,4 - 0,5 mm, dopplerovské křivky bez odchylek</a:t>
            </a:r>
          </a:p>
          <a:p>
            <a:pPr lvl="1">
              <a:buFont typeface="Wingdings" pitchFamily="2" charset="2"/>
              <a:buChar char="§"/>
            </a:pP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vlevo zesílená stěna výstelky v ACC, IMT= 0,86 mm, v </a:t>
            </a:r>
            <a:r>
              <a:rPr lang="cs-CZ" sz="2800" dirty="0" err="1" smtClean="0"/>
              <a:t>bulbu</a:t>
            </a:r>
            <a:r>
              <a:rPr lang="cs-CZ" sz="2800" dirty="0" smtClean="0"/>
              <a:t> až 0,92 mm, ACI a ACE s IMT kolem 0,6 – 0,7 mm, v temporální tepně zesílení výstelky</a:t>
            </a:r>
          </a:p>
          <a:p>
            <a:pPr lvl="1">
              <a:buFont typeface="Wingdings" pitchFamily="2" charset="2"/>
              <a:buChar char="§"/>
            </a:pP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/>
              <a:t>z</a:t>
            </a:r>
            <a:r>
              <a:rPr lang="cs-CZ" sz="2800" dirty="0" smtClean="0"/>
              <a:t>ávěr: zesílení výstelky vlevo v karotickém řečišti a v úrovni povrchní temporální tepny podporuje úvahy o </a:t>
            </a:r>
            <a:r>
              <a:rPr lang="cs-CZ" sz="2800" dirty="0" err="1" smtClean="0"/>
              <a:t>endothelopatii</a:t>
            </a:r>
            <a:r>
              <a:rPr lang="cs-CZ" sz="2800" dirty="0" smtClean="0"/>
              <a:t> (asymetrické)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dle klinických symptomů a laboratorních nálezů je možno uvažovat u pacienta o „autoimunitní“ </a:t>
            </a:r>
            <a:r>
              <a:rPr lang="cs-CZ" dirty="0" err="1" smtClean="0"/>
              <a:t>endotheliopatii</a:t>
            </a:r>
            <a:r>
              <a:rPr lang="cs-CZ" dirty="0" smtClean="0"/>
              <a:t> na podkladě </a:t>
            </a:r>
            <a:r>
              <a:rPr lang="cs-CZ" dirty="0" err="1" smtClean="0"/>
              <a:t>vs</a:t>
            </a:r>
            <a:r>
              <a:rPr lang="cs-CZ" dirty="0" smtClean="0"/>
              <a:t> sekundárně indukované </a:t>
            </a:r>
            <a:r>
              <a:rPr lang="cs-CZ" dirty="0" err="1" smtClean="0"/>
              <a:t>endothelové</a:t>
            </a:r>
            <a:r>
              <a:rPr lang="cs-CZ" dirty="0" smtClean="0"/>
              <a:t> dysfunkci po prodělané COVID-19 infekci koncem roku 2020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laboratorních testech jsou opakovaně pozitivní autoprotilátky, jež mohou souviset s poruchou </a:t>
            </a:r>
            <a:r>
              <a:rPr lang="cs-CZ" dirty="0" err="1" smtClean="0"/>
              <a:t>endothelu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ýsledky provedených zobrazovacích vyšetření byly bez specifického nálezu, avšak pacient užíval středně vysokou dávku kortikoidů v kombinaci s NSAID (</a:t>
            </a:r>
            <a:r>
              <a:rPr lang="cs-CZ" dirty="0" err="1" smtClean="0"/>
              <a:t>indometacin</a:t>
            </a:r>
            <a:r>
              <a:rPr lang="cs-CZ" dirty="0" smtClean="0"/>
              <a:t>) a výsledky mohly být modifikovány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zestup nitroočního tlaku lze částečně vysvětlit kortikoterapií</a:t>
            </a:r>
          </a:p>
          <a:p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riggerem</a:t>
            </a:r>
            <a:r>
              <a:rPr lang="cs-CZ" dirty="0" smtClean="0"/>
              <a:t> vysokých hodnot krevního tlaku mohla být </a:t>
            </a:r>
            <a:r>
              <a:rPr lang="cs-CZ" dirty="0" err="1" smtClean="0"/>
              <a:t>endothelová</a:t>
            </a:r>
            <a:r>
              <a:rPr lang="cs-CZ" dirty="0" smtClean="0"/>
              <a:t> dysfunkce v terénu </a:t>
            </a:r>
            <a:r>
              <a:rPr lang="cs-CZ" dirty="0" err="1" smtClean="0"/>
              <a:t>preexistujícího</a:t>
            </a:r>
            <a:r>
              <a:rPr lang="cs-CZ" dirty="0" smtClean="0"/>
              <a:t> metabolického syndromu + kortikoterapie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79712" y="548680"/>
            <a:ext cx="5256584" cy="58326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pike</a:t>
            </a:r>
            <a:r>
              <a:rPr lang="cs-CZ" dirty="0" smtClean="0"/>
              <a:t> protein SARS-CoV2 viru obsahuje stovky různých </a:t>
            </a:r>
            <a:r>
              <a:rPr lang="cs-CZ" dirty="0" err="1" smtClean="0"/>
              <a:t>epitopů</a:t>
            </a:r>
            <a:r>
              <a:rPr lang="cs-CZ" dirty="0" smtClean="0"/>
              <a:t>, které se mohou stát cílem imunologické reakce a uplatnit se při indukci autoimunitních reakcí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da dojde ke klinicky manifestní autoimunitně záleží na genetickém pozadí dotyčného jedince (prezentace HLA I. nebo II. třídy; defekt beta řetězce receptoru pro </a:t>
            </a:r>
            <a:r>
              <a:rPr lang="cs-CZ" dirty="0" err="1" smtClean="0"/>
              <a:t>IFNg</a:t>
            </a:r>
            <a:r>
              <a:rPr lang="cs-CZ" dirty="0" smtClean="0"/>
              <a:t> I. třídy; přítomnost autoprotilátek proti </a:t>
            </a:r>
            <a:r>
              <a:rPr lang="cs-CZ" dirty="0" err="1" smtClean="0"/>
              <a:t>IFNg</a:t>
            </a:r>
            <a:r>
              <a:rPr lang="cs-CZ" dirty="0" smtClean="0"/>
              <a:t>; </a:t>
            </a:r>
            <a:r>
              <a:rPr lang="cs-CZ" dirty="0" err="1" smtClean="0"/>
              <a:t>perzistující</a:t>
            </a:r>
            <a:r>
              <a:rPr lang="cs-CZ" dirty="0" smtClean="0"/>
              <a:t> zvýšení </a:t>
            </a:r>
            <a:r>
              <a:rPr lang="cs-CZ" dirty="0" err="1" smtClean="0"/>
              <a:t>IFNg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pozadí celé řady případů „</a:t>
            </a:r>
            <a:r>
              <a:rPr lang="cs-CZ" dirty="0" err="1" smtClean="0"/>
              <a:t>postcovidového</a:t>
            </a:r>
            <a:r>
              <a:rPr lang="cs-CZ" dirty="0" smtClean="0"/>
              <a:t>“ syndromu stojí indukovaná autoimunita, protože jednotlivé </a:t>
            </a:r>
            <a:r>
              <a:rPr lang="cs-CZ" dirty="0" err="1" smtClean="0"/>
              <a:t>spikové</a:t>
            </a:r>
            <a:r>
              <a:rPr lang="cs-CZ" dirty="0" smtClean="0"/>
              <a:t> </a:t>
            </a:r>
            <a:r>
              <a:rPr lang="cs-CZ" dirty="0" err="1" smtClean="0"/>
              <a:t>epitopy</a:t>
            </a:r>
            <a:r>
              <a:rPr lang="cs-CZ" dirty="0" smtClean="0"/>
              <a:t> jsou schopny indukovat zkříženou imunologickou reaktivitu proti potenciálním </a:t>
            </a:r>
            <a:r>
              <a:rPr lang="cs-CZ" dirty="0" err="1" smtClean="0"/>
              <a:t>autoantigenům</a:t>
            </a:r>
            <a:r>
              <a:rPr lang="cs-CZ" dirty="0" smtClean="0"/>
              <a:t> prakticky na všech tkání, zejména na CNS. Tyto </a:t>
            </a:r>
            <a:r>
              <a:rPr lang="cs-CZ" dirty="0" err="1" smtClean="0"/>
              <a:t>autoantigeny</a:t>
            </a:r>
            <a:r>
              <a:rPr lang="cs-CZ" dirty="0" smtClean="0"/>
              <a:t> jsou za fyziologických okolností </a:t>
            </a:r>
            <a:r>
              <a:rPr lang="cs-CZ" dirty="0" err="1" smtClean="0"/>
              <a:t>exprimovány</a:t>
            </a:r>
            <a:r>
              <a:rPr lang="cs-CZ" dirty="0" smtClean="0"/>
              <a:t> poměrně řídce, ale v důsledku působení interferonů se jejich exprese zvyšuje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Hypotéza I.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fyziologicky v těle vznikají protilátky proti protilátkám</a:t>
            </a:r>
          </a:p>
          <a:p>
            <a:endParaRPr lang="cs-CZ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ntiidiotypové</a:t>
            </a:r>
            <a:r>
              <a:rPr lang="cs-CZ" dirty="0" smtClean="0"/>
              <a:t> protilátky, prostorově imitují původní antigen /</a:t>
            </a:r>
            <a:r>
              <a:rPr lang="cs-CZ" dirty="0" err="1" smtClean="0"/>
              <a:t>epitop</a:t>
            </a:r>
            <a:r>
              <a:rPr lang="cs-CZ" dirty="0" smtClean="0"/>
              <a:t>/ proti němuž první protilátka vznikla- tvoří se tzv. </a:t>
            </a:r>
            <a:r>
              <a:rPr lang="cs-CZ" dirty="0" err="1" smtClean="0"/>
              <a:t>antiidiotypová</a:t>
            </a:r>
            <a:r>
              <a:rPr lang="cs-CZ" dirty="0" smtClean="0"/>
              <a:t> síť, v níž vznikají </a:t>
            </a:r>
            <a:r>
              <a:rPr lang="cs-CZ" dirty="0" err="1" smtClean="0"/>
              <a:t>imunokomplexy</a:t>
            </a:r>
            <a:r>
              <a:rPr lang="cs-CZ" dirty="0" smtClean="0"/>
              <a:t> skládající se z lichých generací protilátek ( tj. proti antigenu, 1., 3., 5. ,7. …generace) a ze sudých generací protilátek proti </a:t>
            </a:r>
            <a:r>
              <a:rPr lang="cs-CZ" dirty="0" err="1" smtClean="0"/>
              <a:t>idiotypu</a:t>
            </a:r>
            <a:r>
              <a:rPr lang="cs-CZ" dirty="0" smtClean="0"/>
              <a:t> (tj. proti struktuře prostorově připomínající původní antigen, 2., 4., 6., 8. .. generace)</a:t>
            </a:r>
          </a:p>
          <a:p>
            <a:endParaRPr lang="cs-CZ" dirty="0"/>
          </a:p>
          <a:p>
            <a:r>
              <a:rPr lang="cs-CZ" dirty="0" smtClean="0"/>
              <a:t>funkce neznámá, uvažuje se o </a:t>
            </a:r>
            <a:r>
              <a:rPr lang="cs-CZ" dirty="0" err="1" smtClean="0"/>
              <a:t>spolupodílu</a:t>
            </a:r>
            <a:r>
              <a:rPr lang="cs-CZ" dirty="0" smtClean="0"/>
              <a:t> na </a:t>
            </a:r>
            <a:r>
              <a:rPr lang="cs-CZ" dirty="0" err="1" smtClean="0"/>
              <a:t>postcovidovém</a:t>
            </a:r>
            <a:r>
              <a:rPr lang="cs-CZ" dirty="0" smtClean="0"/>
              <a:t> syndromu nebo vzácnějších chronických komplikací u predisponovaných jedinců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Hypotéza II.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cs-CZ" sz="2400" dirty="0" smtClean="0"/>
              <a:t>mikroorganismy (především viry) nebo nádorové antigeny (maligní buňky), </a:t>
            </a:r>
            <a:r>
              <a:rPr lang="cs-CZ" sz="2400" dirty="0" err="1" smtClean="0"/>
              <a:t>suboptimální</a:t>
            </a:r>
            <a:r>
              <a:rPr lang="cs-CZ" sz="2400" dirty="0" smtClean="0"/>
              <a:t> vakcinace přispívají při aktivním onemocněním k rozvoji a zhoršení patologických klinických příznaků, tj. zhoršení klinického stavu</a:t>
            </a:r>
          </a:p>
          <a:p>
            <a:endParaRPr lang="cs-CZ" sz="2400" dirty="0" smtClean="0"/>
          </a:p>
          <a:p>
            <a:r>
              <a:rPr lang="cs-CZ" sz="2400" dirty="0"/>
              <a:t>m</a:t>
            </a:r>
            <a:r>
              <a:rPr lang="cs-CZ" sz="2400" dirty="0" smtClean="0"/>
              <a:t>oderní koncepce ADE fenoménu vychází z virologie (virus horečky Dengue na Filipínách; jsou 4 tipy viru, po vakcinaci proti I. typu, pokud se někdo nakazil virem IV. typu došlo k výraznému zhoršení klinického stavu nebo i k úmrtí. Podobné změny zaznamenány při vakcinaci proti RS virům).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/>
              <a:t>Antibody</a:t>
            </a:r>
            <a:r>
              <a:rPr lang="cs-CZ" sz="3600" dirty="0" smtClean="0"/>
              <a:t> </a:t>
            </a:r>
            <a:r>
              <a:rPr lang="cs-CZ" sz="3600" dirty="0" err="1" smtClean="0"/>
              <a:t>dependent</a:t>
            </a:r>
            <a:r>
              <a:rPr lang="cs-CZ" sz="3600" dirty="0" smtClean="0"/>
              <a:t> </a:t>
            </a:r>
            <a:r>
              <a:rPr lang="cs-CZ" sz="3600" dirty="0" err="1" smtClean="0"/>
              <a:t>enhancement</a:t>
            </a:r>
            <a:r>
              <a:rPr lang="cs-CZ" sz="3600" dirty="0" smtClean="0"/>
              <a:t> (ADE) fenomén, hypotéza III.</a:t>
            </a:r>
            <a:endParaRPr lang="cs-CZ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mRNA</a:t>
            </a:r>
            <a:r>
              <a:rPr lang="cs-CZ" dirty="0" smtClean="0"/>
              <a:t> vakcína proti SARS-CoV2 byla vyvinuta proti S proteinu původního </a:t>
            </a:r>
            <a:r>
              <a:rPr lang="cs-CZ" dirty="0" err="1" smtClean="0"/>
              <a:t>wu</a:t>
            </a:r>
            <a:r>
              <a:rPr lang="cs-CZ" dirty="0" smtClean="0"/>
              <a:t>-</a:t>
            </a:r>
            <a:r>
              <a:rPr lang="cs-CZ" dirty="0" err="1" smtClean="0"/>
              <a:t>hanského</a:t>
            </a:r>
            <a:r>
              <a:rPr lang="cs-CZ" dirty="0" smtClean="0"/>
              <a:t> kmene, který však vymizel již v březnu 2020. Od té doby se objevují různé nové varianty s poněkud odlišným S proteinem, s nímž protilátky indukované vakcínami sice reagují, ale jde o tzv. </a:t>
            </a:r>
            <a:r>
              <a:rPr lang="cs-CZ" dirty="0" err="1" smtClean="0"/>
              <a:t>suboptimální</a:t>
            </a:r>
            <a:r>
              <a:rPr lang="cs-CZ" dirty="0" smtClean="0"/>
              <a:t> vakcíny</a:t>
            </a:r>
          </a:p>
          <a:p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znikají tak odlišené </a:t>
            </a:r>
            <a:r>
              <a:rPr lang="cs-CZ" dirty="0" err="1" smtClean="0"/>
              <a:t>imunokomplexy</a:t>
            </a:r>
            <a:r>
              <a:rPr lang="cs-CZ" dirty="0" smtClean="0"/>
              <a:t> obsahující navíc PEG (působící jako </a:t>
            </a:r>
            <a:r>
              <a:rPr lang="cs-CZ" dirty="0" err="1" smtClean="0"/>
              <a:t>fúzogen</a:t>
            </a:r>
            <a:r>
              <a:rPr lang="cs-CZ" dirty="0" smtClean="0"/>
              <a:t>), jež se snadnou dostanou do buněk (nejdříve makrofágy), nejsou enzymaticky zpracovány, dochází k expresi na povrchu T-lymfocytů prezentující B-lymfocytům s tvorbou nezcela optimálních protilátek a k neadekvátní imunologické reakci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ři aplikaci </a:t>
            </a:r>
            <a:r>
              <a:rPr lang="cs-CZ" dirty="0" err="1" smtClean="0"/>
              <a:t>mRNA</a:t>
            </a:r>
            <a:r>
              <a:rPr lang="cs-CZ" dirty="0" smtClean="0"/>
              <a:t> vakcíny dochází k úniku do systémové cirkulace, z drobných cév fenestracemi prakticky do všech tkání s možnou následnou expresí S –proteinu na jejich povrchu a protože jde o něco „cizího“ zaútočí zdravé </a:t>
            </a:r>
            <a:r>
              <a:rPr lang="cs-CZ" dirty="0" err="1" smtClean="0"/>
              <a:t>imunocyty</a:t>
            </a:r>
            <a:r>
              <a:rPr lang="cs-CZ" dirty="0" smtClean="0"/>
              <a:t> a podle jejich </a:t>
            </a:r>
            <a:r>
              <a:rPr lang="cs-CZ" dirty="0" err="1" smtClean="0"/>
              <a:t>hypo</a:t>
            </a:r>
            <a:r>
              <a:rPr lang="cs-CZ" dirty="0" smtClean="0"/>
              <a:t> nebo </a:t>
            </a:r>
            <a:r>
              <a:rPr lang="cs-CZ" dirty="0" err="1" smtClean="0"/>
              <a:t>hyperreaktivity</a:t>
            </a:r>
            <a:r>
              <a:rPr lang="cs-CZ" dirty="0" smtClean="0"/>
              <a:t> dochází k autoimunitně zprostředkované generalizované reakci.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ADE fenomén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MG_2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07702" y="1268762"/>
            <a:ext cx="5256585" cy="525658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Děkuji za pozornost!</a:t>
            </a:r>
            <a:br>
              <a:rPr lang="cs-CZ" sz="4400" dirty="0" smtClean="0"/>
            </a:b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6192688" cy="633670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300" b="1" dirty="0" err="1" smtClean="0">
                <a:solidFill>
                  <a:srgbClr val="FF0000"/>
                </a:solidFill>
              </a:rPr>
              <a:t>S</a:t>
            </a:r>
            <a:r>
              <a:rPr lang="cs-CZ" sz="2300" dirty="0" err="1" smtClean="0"/>
              <a:t>mall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I</a:t>
            </a:r>
            <a:r>
              <a:rPr lang="cs-CZ" sz="2300" dirty="0" err="1" smtClean="0"/>
              <a:t>nfarctions</a:t>
            </a:r>
            <a:r>
              <a:rPr lang="cs-CZ" sz="2300" dirty="0" smtClean="0"/>
              <a:t>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C</a:t>
            </a:r>
            <a:r>
              <a:rPr lang="cs-CZ" sz="2300" dirty="0" err="1" smtClean="0"/>
              <a:t>ochlear</a:t>
            </a:r>
            <a:r>
              <a:rPr lang="cs-CZ" sz="2300" dirty="0" smtClean="0"/>
              <a:t>, </a:t>
            </a:r>
            <a:r>
              <a:rPr lang="cs-CZ" sz="2300" b="1" dirty="0" err="1" smtClean="0">
                <a:solidFill>
                  <a:srgbClr val="FF0000"/>
                </a:solidFill>
              </a:rPr>
              <a:t>R</a:t>
            </a:r>
            <a:r>
              <a:rPr lang="cs-CZ" sz="2300" dirty="0" err="1" smtClean="0"/>
              <a:t>etinal</a:t>
            </a:r>
            <a:r>
              <a:rPr lang="cs-CZ" sz="2300" dirty="0" smtClean="0"/>
              <a:t> </a:t>
            </a:r>
            <a:r>
              <a:rPr lang="cs-CZ" sz="2300" dirty="0" err="1" smtClean="0"/>
              <a:t>and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E</a:t>
            </a:r>
            <a:r>
              <a:rPr lang="cs-CZ" sz="2300" dirty="0" err="1" smtClean="0"/>
              <a:t>ncephalic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T</a:t>
            </a:r>
            <a:r>
              <a:rPr lang="cs-CZ" sz="2300" dirty="0" err="1" smtClean="0"/>
              <a:t>issue</a:t>
            </a:r>
            <a:r>
              <a:rPr lang="cs-CZ" sz="2300" dirty="0" smtClean="0"/>
              <a:t>) neboli též </a:t>
            </a:r>
            <a:r>
              <a:rPr lang="cs-CZ" sz="2300" dirty="0" err="1" smtClean="0"/>
              <a:t>retinocochleocerebrální</a:t>
            </a:r>
            <a:r>
              <a:rPr lang="cs-CZ" sz="2300" dirty="0" smtClean="0"/>
              <a:t> </a:t>
            </a:r>
            <a:r>
              <a:rPr lang="cs-CZ" sz="2300" dirty="0" err="1" smtClean="0"/>
              <a:t>vaskulopatie</a:t>
            </a:r>
            <a:r>
              <a:rPr lang="cs-CZ" sz="2300" dirty="0" smtClean="0"/>
              <a:t>, </a:t>
            </a:r>
            <a:r>
              <a:rPr lang="cs-CZ" sz="2300" dirty="0" err="1" smtClean="0"/>
              <a:t>Susac</a:t>
            </a:r>
            <a:r>
              <a:rPr lang="cs-CZ" sz="2300" dirty="0" smtClean="0"/>
              <a:t> syndrom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300" dirty="0"/>
              <a:t>h</a:t>
            </a:r>
            <a:r>
              <a:rPr lang="cs-CZ" sz="2300" dirty="0" smtClean="0"/>
              <a:t>istopatologické nálezy podporují, že se jedná o autoimunitní </a:t>
            </a:r>
            <a:r>
              <a:rPr lang="cs-CZ" sz="2300" dirty="0" err="1" smtClean="0"/>
              <a:t>mikroangiopatii</a:t>
            </a:r>
            <a:r>
              <a:rPr lang="cs-CZ" sz="2300" dirty="0" smtClean="0"/>
              <a:t>, resp. </a:t>
            </a:r>
            <a:r>
              <a:rPr lang="cs-CZ" sz="2300" dirty="0" err="1" smtClean="0"/>
              <a:t>endotheliopatii</a:t>
            </a:r>
            <a:r>
              <a:rPr lang="cs-CZ" sz="2300" dirty="0" smtClean="0"/>
              <a:t> mozkové, sítnicové a kochleární </a:t>
            </a:r>
            <a:r>
              <a:rPr lang="cs-CZ" sz="2300" dirty="0" err="1" smtClean="0"/>
              <a:t>mikrovaskulatury</a:t>
            </a:r>
            <a:r>
              <a:rPr lang="cs-CZ" sz="2300" dirty="0" smtClean="0"/>
              <a:t> (</a:t>
            </a:r>
            <a:r>
              <a:rPr lang="cs-CZ" sz="2300" dirty="0" err="1" smtClean="0"/>
              <a:t>prekapilární</a:t>
            </a:r>
            <a:r>
              <a:rPr lang="cs-CZ" sz="2300" dirty="0" smtClean="0"/>
              <a:t> arterioly)</a:t>
            </a:r>
            <a:endParaRPr lang="cs-CZ" sz="23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SICRET syndrom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ú</a:t>
            </a:r>
            <a:r>
              <a:rPr lang="cs-CZ" sz="2800" dirty="0" smtClean="0"/>
              <a:t>vaha o autoimunitní </a:t>
            </a:r>
            <a:r>
              <a:rPr lang="cs-CZ" sz="2800" dirty="0" err="1" smtClean="0"/>
              <a:t>koagulopatii</a:t>
            </a:r>
            <a:r>
              <a:rPr lang="cs-CZ" sz="2800" dirty="0" smtClean="0"/>
              <a:t> v rámci </a:t>
            </a:r>
            <a:r>
              <a:rPr lang="cs-CZ" sz="2800" dirty="0" err="1" smtClean="0"/>
              <a:t>antifosfolipidového</a:t>
            </a:r>
            <a:r>
              <a:rPr lang="cs-CZ" sz="2800" dirty="0" smtClean="0"/>
              <a:t> syndromu</a:t>
            </a:r>
          </a:p>
          <a:p>
            <a:endParaRPr lang="cs-CZ" sz="2800" dirty="0" smtClean="0"/>
          </a:p>
          <a:p>
            <a:r>
              <a:rPr lang="cs-CZ" sz="2800" dirty="0" smtClean="0"/>
              <a:t>varianty: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encefalopatie s paralelními projevy poruch zraku a sluchu</a:t>
            </a:r>
          </a:p>
          <a:p>
            <a:pPr marL="914400" lvl="1" indent="-514350">
              <a:buFont typeface="+mj-lt"/>
              <a:buAutoNum type="arabicPeriod"/>
            </a:pP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r</a:t>
            </a:r>
            <a:r>
              <a:rPr lang="cs-CZ" dirty="0" smtClean="0"/>
              <a:t>ecidivující </a:t>
            </a:r>
            <a:r>
              <a:rPr lang="cs-CZ" dirty="0" err="1" smtClean="0"/>
              <a:t>mikroinfarkty</a:t>
            </a:r>
            <a:r>
              <a:rPr lang="cs-CZ" dirty="0" smtClean="0"/>
              <a:t> retinálních tepen, ztráta sluchu, rozvoj neurologických příznaků o několik měsíců až let později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SICRET syndrom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revalence klinických příznaků: mozek  (88-100 %), sítnice (46 %), kochlea (52 %), všechny tři systémy (20 %)</a:t>
            </a:r>
          </a:p>
          <a:p>
            <a:endParaRPr lang="cs-CZ" sz="2800" dirty="0" smtClean="0"/>
          </a:p>
          <a:p>
            <a:r>
              <a:rPr lang="cs-CZ" sz="2800" dirty="0"/>
              <a:t>d</a:t>
            </a:r>
            <a:r>
              <a:rPr lang="cs-CZ" sz="2800" dirty="0" smtClean="0"/>
              <a:t>le diagnostických kritérií děleno do 3 kategorií (suspektní, inkompletní, kompletní)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SICRET syndrom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5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cs-CZ" sz="4200" dirty="0" smtClean="0"/>
              <a:t>bolest hlavy- nejčastější prodromální symptom předcházející </a:t>
            </a:r>
            <a:r>
              <a:rPr lang="cs-CZ" sz="4200" dirty="0" err="1" smtClean="0"/>
              <a:t>multifokální</a:t>
            </a:r>
            <a:r>
              <a:rPr lang="cs-CZ" sz="4200" dirty="0" smtClean="0"/>
              <a:t> a velmi pestrou neurologickou symptomatologii (poruchy hybnosti, citlivosti, stability, epilepsie, postižení kraniálních nervů, změny chování, paranoia, kognitivní poruchy)</a:t>
            </a:r>
          </a:p>
          <a:p>
            <a:endParaRPr lang="cs-CZ" sz="4200" dirty="0" smtClean="0"/>
          </a:p>
          <a:p>
            <a:r>
              <a:rPr lang="cs-CZ" sz="4200" dirty="0"/>
              <a:t>o</a:t>
            </a:r>
            <a:r>
              <a:rPr lang="cs-CZ" sz="4200" dirty="0" smtClean="0"/>
              <a:t>ční příznaky- poruchy visu někdy s úplnou ztrátou zraku, scintilační skotomy, fotopsie. Asymptomatičtí pacienti mohou mít normální nález na očním fundu nebo lehké změny visu v případě malých periferních arteriálních okluzí</a:t>
            </a:r>
          </a:p>
          <a:p>
            <a:endParaRPr lang="cs-CZ" sz="4200" dirty="0" smtClean="0"/>
          </a:p>
          <a:p>
            <a:r>
              <a:rPr lang="cs-CZ" sz="4200" dirty="0" smtClean="0"/>
              <a:t>ztráta sluchu- jednostranná, ale i oboustranná, obvykle asymetrická. Náhle vzniklá jednostranná hluchota. Následkem </a:t>
            </a:r>
            <a:r>
              <a:rPr lang="cs-CZ" sz="4200" dirty="0" err="1" smtClean="0"/>
              <a:t>mikroinfarktu</a:t>
            </a:r>
            <a:r>
              <a:rPr lang="cs-CZ" sz="4200" dirty="0" smtClean="0"/>
              <a:t> v apikální části hlemýždě</a:t>
            </a:r>
            <a:endParaRPr lang="cs-CZ" sz="4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monofázický</a:t>
            </a:r>
            <a:r>
              <a:rPr lang="cs-CZ" sz="2400" dirty="0" smtClean="0"/>
              <a:t> průběh s progresí nebo po delší době remise s rizikem akutního </a:t>
            </a:r>
            <a:r>
              <a:rPr lang="cs-CZ" sz="2400" dirty="0" err="1" smtClean="0"/>
              <a:t>relapsu</a:t>
            </a:r>
            <a:endParaRPr lang="cs-CZ" sz="2400" dirty="0" smtClean="0"/>
          </a:p>
          <a:p>
            <a:endParaRPr lang="cs-CZ" sz="2800" dirty="0" smtClean="0"/>
          </a:p>
          <a:p>
            <a:r>
              <a:rPr lang="cs-CZ" sz="2400" dirty="0" err="1"/>
              <a:t>d</a:t>
            </a:r>
            <a:r>
              <a:rPr lang="cs-CZ" sz="2400" dirty="0" err="1" smtClean="0"/>
              <a:t>ifferenciální</a:t>
            </a:r>
            <a:r>
              <a:rPr lang="cs-CZ" sz="2400" dirty="0" smtClean="0"/>
              <a:t> diagnostika rozsáhlá: </a:t>
            </a:r>
            <a:r>
              <a:rPr lang="cs-CZ" sz="2400" dirty="0" err="1" smtClean="0"/>
              <a:t>demyelinizační</a:t>
            </a:r>
            <a:r>
              <a:rPr lang="cs-CZ" sz="2400" dirty="0" smtClean="0"/>
              <a:t> onemocnění CNS, cerebrovaskulární onemocnění, autoimunitní choroby, infekční onemocnění CNS, malignity, ušní onemocnění, ostatní (MELAS, </a:t>
            </a:r>
            <a:r>
              <a:rPr lang="cs-CZ" sz="2400" dirty="0" err="1" smtClean="0"/>
              <a:t>kryoglobulinémie</a:t>
            </a:r>
            <a:r>
              <a:rPr lang="cs-CZ" sz="2400" dirty="0" smtClean="0"/>
              <a:t>, migréna, psychózy)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endParaRPr lang="cs-CZ" sz="3800" dirty="0" smtClean="0"/>
          </a:p>
          <a:p>
            <a:r>
              <a:rPr lang="cs-CZ" sz="3800" dirty="0" smtClean="0"/>
              <a:t>pravidelný dárce krve, </a:t>
            </a:r>
            <a:r>
              <a:rPr lang="cs-CZ" sz="3800" dirty="0" err="1" smtClean="0"/>
              <a:t>pigmentární</a:t>
            </a:r>
            <a:r>
              <a:rPr lang="cs-CZ" sz="3800" dirty="0" smtClean="0"/>
              <a:t> glaukom, hodnoty krevní tlaku ve fyziologických hodnotách</a:t>
            </a:r>
          </a:p>
          <a:p>
            <a:endParaRPr lang="cs-CZ" sz="3800" dirty="0" smtClean="0"/>
          </a:p>
          <a:p>
            <a:r>
              <a:rPr lang="cs-CZ" sz="3800" dirty="0" smtClean="0"/>
              <a:t>přelom zima/jaro 2021- náhlé zalehnutí pravého ucha, </a:t>
            </a:r>
            <a:r>
              <a:rPr lang="cs-CZ" sz="3800" dirty="0" err="1" smtClean="0"/>
              <a:t>infekt</a:t>
            </a:r>
            <a:r>
              <a:rPr lang="cs-CZ" sz="3800" dirty="0" smtClean="0"/>
              <a:t> nepředcházel, vyšetřen ORL lékařem, diagnostikována </a:t>
            </a:r>
            <a:r>
              <a:rPr lang="cs-CZ" sz="3800" dirty="0" err="1" smtClean="0"/>
              <a:t>surdita</a:t>
            </a:r>
            <a:r>
              <a:rPr lang="cs-CZ" sz="3800" dirty="0" smtClean="0"/>
              <a:t> vpravo, kortikoterapie (startovací dávka 40mg </a:t>
            </a:r>
            <a:r>
              <a:rPr lang="cs-CZ" sz="3800" dirty="0" err="1" smtClean="0"/>
              <a:t>prednisonu</a:t>
            </a:r>
            <a:r>
              <a:rPr lang="cs-CZ" sz="3800" dirty="0" smtClean="0"/>
              <a:t>/den)</a:t>
            </a:r>
          </a:p>
          <a:p>
            <a:endParaRPr lang="cs-CZ" sz="3800" dirty="0" smtClean="0"/>
          </a:p>
          <a:p>
            <a:r>
              <a:rPr lang="cs-CZ" sz="3800" dirty="0" smtClean="0"/>
              <a:t>v čase stav </a:t>
            </a:r>
            <a:r>
              <a:rPr lang="cs-CZ" sz="3800" dirty="0" err="1" smtClean="0"/>
              <a:t>progredoval</a:t>
            </a:r>
            <a:r>
              <a:rPr lang="cs-CZ" sz="3800" dirty="0" smtClean="0"/>
              <a:t> (únava, podrážděnost, neklid, „pálení“ očí), při kontrole u PL opakovaně vysoké hodnoty krevního tlaku, </a:t>
            </a:r>
            <a:r>
              <a:rPr lang="cs-CZ" sz="3800" dirty="0" err="1" smtClean="0"/>
              <a:t>antihypertenzní</a:t>
            </a:r>
            <a:r>
              <a:rPr lang="cs-CZ" sz="3800" dirty="0" smtClean="0"/>
              <a:t> terapie</a:t>
            </a:r>
          </a:p>
          <a:p>
            <a:endParaRPr lang="cs-CZ" sz="3800" dirty="0" smtClean="0"/>
          </a:p>
          <a:p>
            <a:r>
              <a:rPr lang="cs-CZ" sz="3800" dirty="0"/>
              <a:t>r</a:t>
            </a:r>
            <a:r>
              <a:rPr lang="cs-CZ" sz="3800" dirty="0" smtClean="0"/>
              <a:t>ozvoj bolestí hlavy v okcipitální krajině tísnivého charakteru, ataky trvající až 6 hodin i v noci</a:t>
            </a:r>
          </a:p>
          <a:p>
            <a:endParaRPr lang="cs-CZ" sz="3800" dirty="0" smtClean="0"/>
          </a:p>
          <a:p>
            <a:r>
              <a:rPr lang="cs-CZ" sz="3800" dirty="0" smtClean="0"/>
              <a:t>při oftalmologických kontrolách zvyšování NOT, změny terapie</a:t>
            </a:r>
            <a:endParaRPr lang="cs-CZ" sz="3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M.J., 45 let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sekundární etiologie hypertenzní nemoci neprokázána (</a:t>
            </a:r>
            <a:r>
              <a:rPr lang="cs-CZ" dirty="0" err="1" smtClean="0"/>
              <a:t>usg</a:t>
            </a:r>
            <a:r>
              <a:rPr lang="cs-CZ" dirty="0"/>
              <a:t> </a:t>
            </a:r>
            <a:r>
              <a:rPr lang="cs-CZ" dirty="0" smtClean="0"/>
              <a:t>vyšetření renálních tepen a nadledvin, sběr moče na odpady metabolitů adrenalinu, noradrenalinu, serotoninu a kortizolu)</a:t>
            </a:r>
          </a:p>
          <a:p>
            <a:endParaRPr lang="cs-CZ" dirty="0" smtClean="0"/>
          </a:p>
          <a:p>
            <a:r>
              <a:rPr lang="cs-CZ" dirty="0" smtClean="0"/>
              <a:t>MR mozku (po měsíci kortikoterapie a NSAID) bez patologického nálezu, </a:t>
            </a:r>
            <a:r>
              <a:rPr lang="cs-CZ" dirty="0" err="1" smtClean="0"/>
              <a:t>likvorologické</a:t>
            </a:r>
            <a:r>
              <a:rPr lang="cs-CZ" dirty="0" smtClean="0"/>
              <a:t> vyšetření s fyziologickými parametry, </a:t>
            </a:r>
            <a:r>
              <a:rPr lang="cs-CZ" dirty="0" err="1" smtClean="0"/>
              <a:t>usg</a:t>
            </a:r>
            <a:r>
              <a:rPr lang="cs-CZ" dirty="0" smtClean="0"/>
              <a:t> mozkových tepen bez detekce stenózy nebo okluze. VEP- symetrická porucha vedení zrakovou dráhou. Kontrolní MR mozku včetně angiografie bez nálezu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laboratorních testech hraničně pozitivní autoprotilátky, jež mohou souviset s poruchou </a:t>
            </a:r>
            <a:r>
              <a:rPr lang="cs-CZ" dirty="0" err="1" smtClean="0"/>
              <a:t>endothelu</a:t>
            </a:r>
            <a:r>
              <a:rPr lang="cs-CZ" dirty="0" smtClean="0"/>
              <a:t> (AECA, </a:t>
            </a:r>
            <a:r>
              <a:rPr lang="cs-CZ" dirty="0" err="1" smtClean="0"/>
              <a:t>anti</a:t>
            </a:r>
            <a:r>
              <a:rPr lang="cs-CZ" dirty="0" smtClean="0"/>
              <a:t>-C1q, c-ANCA-NIF)</a:t>
            </a:r>
          </a:p>
          <a:p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rombofilní</a:t>
            </a:r>
            <a:r>
              <a:rPr lang="cs-CZ" dirty="0" smtClean="0"/>
              <a:t> mutace negativní, v hemokoagulačním </a:t>
            </a:r>
            <a:r>
              <a:rPr lang="cs-CZ" dirty="0" err="1" smtClean="0"/>
              <a:t>screeningu</a:t>
            </a:r>
            <a:r>
              <a:rPr lang="cs-CZ" dirty="0" smtClean="0"/>
              <a:t> bez známek </a:t>
            </a:r>
            <a:r>
              <a:rPr lang="cs-CZ" dirty="0" err="1" smtClean="0"/>
              <a:t>trombogeneze</a:t>
            </a:r>
            <a:r>
              <a:rPr lang="cs-CZ" dirty="0" smtClean="0"/>
              <a:t>, fosfolipid-dependentní </a:t>
            </a:r>
            <a:r>
              <a:rPr lang="cs-CZ" dirty="0" err="1" smtClean="0"/>
              <a:t>markery</a:t>
            </a:r>
            <a:r>
              <a:rPr lang="cs-CZ" dirty="0" smtClean="0"/>
              <a:t> koagulace  bez prodloužení, lupus </a:t>
            </a:r>
            <a:r>
              <a:rPr lang="cs-CZ" dirty="0" err="1" smtClean="0"/>
              <a:t>antikoagulans</a:t>
            </a:r>
            <a:r>
              <a:rPr lang="cs-CZ" dirty="0" smtClean="0"/>
              <a:t> negativní, v hemokoagulačních faktorech izolovaně zvýšená hladina faktoru VIII.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1195</Words>
  <Application>Microsoft Office PowerPoint</Application>
  <PresentationFormat>Předvádění na obrazovce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SICRET syndrom</vt:lpstr>
      <vt:lpstr>Snímek 2</vt:lpstr>
      <vt:lpstr>SICRET syndrom</vt:lpstr>
      <vt:lpstr>SICRET syndrom</vt:lpstr>
      <vt:lpstr>SICRET syndrom</vt:lpstr>
      <vt:lpstr>Snímek 6</vt:lpstr>
      <vt:lpstr>Snímek 7</vt:lpstr>
      <vt:lpstr>M.J., 45 let</vt:lpstr>
      <vt:lpstr>Snímek 9</vt:lpstr>
      <vt:lpstr>Snímek 10</vt:lpstr>
      <vt:lpstr>Snímek 11</vt:lpstr>
      <vt:lpstr>Snímek 12</vt:lpstr>
      <vt:lpstr>Hypotéza I.</vt:lpstr>
      <vt:lpstr>Hypotéza II.</vt:lpstr>
      <vt:lpstr>Antibody dependent enhancement (ADE) fenomén, hypotéza III.</vt:lpstr>
      <vt:lpstr>ADE fenomén</vt:lpstr>
      <vt:lpstr> Děkuji za pozornost! </vt:lpstr>
    </vt:vector>
  </TitlesOfParts>
  <Company>Nemocnice Č. Budějovice a. 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novak.jiri</dc:creator>
  <cp:lastModifiedBy>novak.jiri</cp:lastModifiedBy>
  <cp:revision>17</cp:revision>
  <dcterms:created xsi:type="dcterms:W3CDTF">2022-09-02T15:36:42Z</dcterms:created>
  <dcterms:modified xsi:type="dcterms:W3CDTF">2022-09-07T12:46:13Z</dcterms:modified>
</cp:coreProperties>
</file>